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2" r:id="rId7"/>
    <p:sldId id="263" r:id="rId8"/>
    <p:sldId id="265" r:id="rId9"/>
    <p:sldId id="266" r:id="rId10"/>
    <p:sldId id="267" r:id="rId11"/>
    <p:sldId id="261" r:id="rId12"/>
    <p:sldId id="268" r:id="rId13"/>
    <p:sldId id="264" r:id="rId14"/>
    <p:sldId id="259" r:id="rId15"/>
    <p:sldId id="269" r:id="rId16"/>
    <p:sldId id="271" r:id="rId17"/>
    <p:sldId id="275" r:id="rId18"/>
    <p:sldId id="276" r:id="rId19"/>
    <p:sldId id="270" r:id="rId20"/>
    <p:sldId id="272" r:id="rId21"/>
    <p:sldId id="273" r:id="rId22"/>
    <p:sldId id="260" r:id="rId23"/>
  </p:sldIdLst>
  <p:sldSz cx="12192000" cy="6858000"/>
  <p:notesSz cx="6858000" cy="9144000"/>
  <p:defaultTextStyle>
    <a:defPPr rtl="0"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yle clair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1" d="100"/>
          <a:sy n="71" d="100"/>
        </p:scale>
        <p:origin x="4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0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8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b="1" noProof="0" dirty="0" smtClean="0"/>
            <a:t>DEFINITION</a:t>
          </a:r>
          <a:endParaRPr lang="fr-FR" b="1" noProof="0" dirty="0"/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fr-F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fr-FR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b="1" noProof="0" dirty="0" smtClean="0"/>
            <a:t>TYPES OF ALGORITHMS</a:t>
          </a:r>
          <a:endParaRPr lang="fr-FR" b="1" noProof="0" dirty="0"/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fr-F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fr-FR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b="1" noProof="0" dirty="0" smtClean="0"/>
            <a:t>K-MEANS</a:t>
          </a:r>
          <a:endParaRPr lang="fr-FR" b="1" noProof="0" dirty="0"/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fr-F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fr-FR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fr-FR" b="1" noProof="0" dirty="0" smtClean="0"/>
            <a:t>DEMO</a:t>
          </a:r>
          <a:endParaRPr lang="fr-FR" b="1" noProof="0" dirty="0"/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fr-F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fr-FR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  <dgm:extLst/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</dgm:ptLst>
  <dgm:cxnLst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=""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="" xmlns:a16="http://schemas.microsoft.com/office/drawing/2014/main" id="{B73D4729-7EDF-4617-9887-23EED5C47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="" xmlns:a16="http://schemas.microsoft.com/office/drawing/2014/main" id="{8279A1FA-6B49-4BF9-A4D2-B5C1238CB1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8F0F15-2F2D-4DB5-A164-E60E89F65A3D}" type="datetimeFigureOut">
              <a:rPr lang="fr-FR" smtClean="0"/>
              <a:t>15/01/2024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="" xmlns:a16="http://schemas.microsoft.com/office/drawing/2014/main" id="{BA0A5E7F-9527-4436-BC67-A385F23D6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="" xmlns:a16="http://schemas.microsoft.com/office/drawing/2014/main" id="{B3284445-C3F0-4564-9236-0144D62D2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9B88B-7368-483D-AF0C-16F797EC2BB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66984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155AA-2797-43A3-AEF3-EC7526F0C37C}" type="datetimeFigureOut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/>
              <a:t>Modifiez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21867-9DAF-49AC-B977-03F0D99BE3F1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157725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2609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05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468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2698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21867-9DAF-49AC-B977-03F0D99BE3F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0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e lib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e lib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e lib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e lib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e lib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e lib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e lib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e lib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e lib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e lib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e lib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e lib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e lib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e lib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e lib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e lib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e lib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e lib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e lib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e lib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e lib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e lib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e lib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e lib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e lib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e lib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e lib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e lib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e lib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e lib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e lib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e lib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e lib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e lib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e lib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e lib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e lib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 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e lib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e libre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e lib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e lib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e lib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e lib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e lib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e lib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e lib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e lib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e lib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e lib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e lib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 smtClean="0"/>
              <a:t>Modifiez le style des sous-titres du masque</a:t>
            </a:r>
            <a:endParaRPr lang="fr-FR" noProof="0"/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87CFDDB0-E9E4-4BA3-A7C7-BA37D66DBAFD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6CDD04-6F3E-414B-96AF-2C4DF8DEFE5B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1768E4-8882-4B7C-B09E-C05F6809531E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/>
              <a:t>Cliquez sur modifier le style du titre du masque</a:t>
            </a:r>
          </a:p>
        </p:txBody>
      </p:sp>
      <p:sp>
        <p:nvSpPr>
          <p:cNvPr id="12" name="Espace réservé au texte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3D3115-4F9F-42D3-8FEE-8DE769EED549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  <p:sp>
        <p:nvSpPr>
          <p:cNvPr id="60" name="Zone de texte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Zone de texte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fr-FR" sz="8000" noProof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d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5CC91BF-1817-479F-89A7-312112DB598A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9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0" name="Espace réservé du texte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1" name="Espace réservé d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12" name="Espace réservé du texte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F130F69-35DF-4E5E-8A36-58B639E0FC43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e 3 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r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19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0" name="Espace réservé d’image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1" name="Espace réservé du texte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2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3" name="Espace réservé d’image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4" name="Espace réservé du texte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5" name="Espace réservé au texte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26" name="Espace réservé d’image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fr-FR" noProof="0"/>
              <a:t>Cliquez sur l’icône pour ajouter une image</a:t>
            </a:r>
          </a:p>
        </p:txBody>
      </p:sp>
      <p:sp>
        <p:nvSpPr>
          <p:cNvPr id="27" name="Espace réservé du texte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C1D19E9-9E63-41BE-A3C3-E2D3B3BDE008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51DB7A-C39A-4B99-A87D-DAE997C8C035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vertical 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7F6E1F-893A-42D1-9863-A68882192063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4DCBFA9-DAEC-41D3-84CD-95FFDBE7EDAB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530C55-7542-4BD6-85FB-4AEC5B369E59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a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B9C7D0-516A-4069-A12E-FB904BBE1099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/>
          <p:cNvSpPr>
            <a:spLocks noGrp="1"/>
          </p:cNvSpPr>
          <p:nvPr>
            <p:ph type="body" sz="quarter" idx="3" hasCustomPrompt="1"/>
          </p:nvPr>
        </p:nvSpPr>
        <p:spPr>
          <a:xfrm>
            <a:off x="6169018" y="2249485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à la dat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CB5EAB-51AF-4687-BEDD-18100F13F759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8" name="Espace réservé au pied de pag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à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0E1A2F0-3414-4047-A205-2487D7374CEC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4" name="Espace réservé au pied de pag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à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37A02E-5D9C-435C-823C-834F9690FBDE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3" name="Espace réservé au pied de pag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105A43-6411-4FC1-B79F-CC8A72F2FBE3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 smtClean="0"/>
              <a:t>Modifiez le style du titre</a:t>
            </a:r>
            <a:endParaRPr lang="fr-FR" noProof="0"/>
          </a:p>
        </p:txBody>
      </p:sp>
      <p:sp>
        <p:nvSpPr>
          <p:cNvPr id="3" name="Espace réservé d’image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à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462787-E6A9-4DF3-A7ED-963199A84FEC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6" name="Espace réservé au pied de pag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e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e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e lib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e lib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e lib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e lib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e lib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e lib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e lib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e lib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e lib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e lib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gne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e lib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e lib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e lib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e lib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e lib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e lib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e lib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e lib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e lib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e lib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e lib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e lib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e lib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e lib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e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e lib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e lib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e lib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e lib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e lib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e lib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e lib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e lib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e lib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ce réservé au titr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au texte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à la date 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70E7FB-2E71-4D8E-A916-20C4E49E06BF}" type="datetime1">
              <a:rPr lang="fr-FR" noProof="0" smtClean="0"/>
              <a:t>15/01/2024</a:t>
            </a:fld>
            <a:endParaRPr lang="fr-FR" noProof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="" xmlns:a16="http://schemas.microsoft.com/office/drawing/2014/main" id="{788D5DFD-FA42-4EB0-B24E-4180C0CC5A0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CC864817-5955-484B-9D1F-9BC8DB7398D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pic>
          <p:nvPicPr>
            <p:cNvPr id="12" name="Image 2">
              <a:extLst>
                <a:ext uri="{FF2B5EF4-FFF2-40B4-BE49-F238E27FC236}">
                  <a16:creationId xmlns="" xmlns:a16="http://schemas.microsoft.com/office/drawing/2014/main" id="{280C083F-71A6-4E55-AE35-586518FE29B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 4" descr="Ampoule">
            <a:extLst>
              <a:ext uri="{FF2B5EF4-FFF2-40B4-BE49-F238E27FC236}">
                <a16:creationId xmlns=""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="" xmlns:a16="http://schemas.microsoft.com/office/drawing/2014/main" id="{D44056DF-7985-4692-968A-466E9E6AF7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ctangle avec coins arrondis en diagonale 7">
              <a:extLst>
                <a:ext uri="{FF2B5EF4-FFF2-40B4-BE49-F238E27FC236}">
                  <a16:creationId xmlns="" xmlns:a16="http://schemas.microsoft.com/office/drawing/2014/main" id="{B414A174-532A-4602-934F-9858D1D8680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/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="" xmlns:a16="http://schemas.microsoft.com/office/drawing/2014/main" id="{940B0C0C-7F94-4725-8108-62B3B7A5AE7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e libre 32">
                <a:extLst>
                  <a:ext uri="{FF2B5EF4-FFF2-40B4-BE49-F238E27FC236}">
                    <a16:creationId xmlns="" xmlns:a16="http://schemas.microsoft.com/office/drawing/2014/main" id="{367EAC5B-1891-480A-A3AD-B9F6A88FAC5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8" name="Forme libre 33">
                <a:extLst>
                  <a:ext uri="{FF2B5EF4-FFF2-40B4-BE49-F238E27FC236}">
                    <a16:creationId xmlns="" xmlns:a16="http://schemas.microsoft.com/office/drawing/2014/main" id="{E33FF633-15BA-464F-8F5B-26C56665F79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9" name="Forme libre 34">
                <a:extLst>
                  <a:ext uri="{FF2B5EF4-FFF2-40B4-BE49-F238E27FC236}">
                    <a16:creationId xmlns="" xmlns:a16="http://schemas.microsoft.com/office/drawing/2014/main" id="{0C949DF6-E66B-4DB8-AB52-30CA781B483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0" name="Forme libre 37">
                <a:extLst>
                  <a:ext uri="{FF2B5EF4-FFF2-40B4-BE49-F238E27FC236}">
                    <a16:creationId xmlns="" xmlns:a16="http://schemas.microsoft.com/office/drawing/2014/main" id="{309C2298-5EF9-4B09-8995-014F6D3BFF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1" name="Forme libre 35">
                <a:extLst>
                  <a:ext uri="{FF2B5EF4-FFF2-40B4-BE49-F238E27FC236}">
                    <a16:creationId xmlns="" xmlns:a16="http://schemas.microsoft.com/office/drawing/2014/main" id="{319B2AFC-EBFF-477C-A364-6D575BE5AA0A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2" name="Forme libre 36">
                <a:extLst>
                  <a:ext uri="{FF2B5EF4-FFF2-40B4-BE49-F238E27FC236}">
                    <a16:creationId xmlns="" xmlns:a16="http://schemas.microsoft.com/office/drawing/2014/main" id="{CC6B7D67-F2F8-4B07-B954-EAC9135B2BB4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3" name="Forme libre 38">
                <a:extLst>
                  <a:ext uri="{FF2B5EF4-FFF2-40B4-BE49-F238E27FC236}">
                    <a16:creationId xmlns="" xmlns:a16="http://schemas.microsoft.com/office/drawing/2014/main" id="{7FF1659D-33DA-4F62-8567-A54020D2E28E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4" name="Forme libre 39">
                <a:extLst>
                  <a:ext uri="{FF2B5EF4-FFF2-40B4-BE49-F238E27FC236}">
                    <a16:creationId xmlns="" xmlns:a16="http://schemas.microsoft.com/office/drawing/2014/main" id="{9110F572-DC3D-4AB3-B731-B73BD650576B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5" name="Forme libre 40">
                <a:extLst>
                  <a:ext uri="{FF2B5EF4-FFF2-40B4-BE49-F238E27FC236}">
                    <a16:creationId xmlns="" xmlns:a16="http://schemas.microsoft.com/office/drawing/2014/main" id="{A2F7D0E9-68CE-40F9-B0E9-F915103ECF7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6" name="Rectangle 41">
                <a:extLst>
                  <a:ext uri="{FF2B5EF4-FFF2-40B4-BE49-F238E27FC236}">
                    <a16:creationId xmlns="" xmlns:a16="http://schemas.microsoft.com/office/drawing/2014/main" id="{AB69A438-1FB7-454A-A3E9-0C329643CD4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7" name="Forme libre 32">
                <a:extLst>
                  <a:ext uri="{FF2B5EF4-FFF2-40B4-BE49-F238E27FC236}">
                    <a16:creationId xmlns="" xmlns:a16="http://schemas.microsoft.com/office/drawing/2014/main" id="{E64598D0-3A2C-4570-9E7C-C52C89549B47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8" name="Forme libre 33">
                <a:extLst>
                  <a:ext uri="{FF2B5EF4-FFF2-40B4-BE49-F238E27FC236}">
                    <a16:creationId xmlns="" xmlns:a16="http://schemas.microsoft.com/office/drawing/2014/main" id="{CC17CF42-8908-477B-9F36-DA1306CA010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29" name="Forme libre 34">
                <a:extLst>
                  <a:ext uri="{FF2B5EF4-FFF2-40B4-BE49-F238E27FC236}">
                    <a16:creationId xmlns="" xmlns:a16="http://schemas.microsoft.com/office/drawing/2014/main" id="{A2457851-D4A0-404C-BF3F-99AE00B9E965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0" name="Forme libre 37">
                <a:extLst>
                  <a:ext uri="{FF2B5EF4-FFF2-40B4-BE49-F238E27FC236}">
                    <a16:creationId xmlns="" xmlns:a16="http://schemas.microsoft.com/office/drawing/2014/main" id="{ECC300FA-EE4A-489E-9A47-79BEBF05DCE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1" name="Forme libre 35">
                <a:extLst>
                  <a:ext uri="{FF2B5EF4-FFF2-40B4-BE49-F238E27FC236}">
                    <a16:creationId xmlns="" xmlns:a16="http://schemas.microsoft.com/office/drawing/2014/main" id="{0D1F26E2-902B-416B-A1DB-80DAF78D8B8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2" name="Forme libre 36">
                <a:extLst>
                  <a:ext uri="{FF2B5EF4-FFF2-40B4-BE49-F238E27FC236}">
                    <a16:creationId xmlns="" xmlns:a16="http://schemas.microsoft.com/office/drawing/2014/main" id="{491346A0-BF6D-45A5-806A-2150768722C8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3" name="Forme libre 38">
                <a:extLst>
                  <a:ext uri="{FF2B5EF4-FFF2-40B4-BE49-F238E27FC236}">
                    <a16:creationId xmlns="" xmlns:a16="http://schemas.microsoft.com/office/drawing/2014/main" id="{A8A5AAC9-38FD-4A03-AB91-236F2AAC625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4" name="Forme libre 39">
                <a:extLst>
                  <a:ext uri="{FF2B5EF4-FFF2-40B4-BE49-F238E27FC236}">
                    <a16:creationId xmlns="" xmlns:a16="http://schemas.microsoft.com/office/drawing/2014/main" id="{7AD4105C-55AA-47FF-AC5D-5BCB0B78CDC9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5" name="Forme libre 40">
                <a:extLst>
                  <a:ext uri="{FF2B5EF4-FFF2-40B4-BE49-F238E27FC236}">
                    <a16:creationId xmlns="" xmlns:a16="http://schemas.microsoft.com/office/drawing/2014/main" id="{1C4B42B1-B112-4057-82C3-E5AF3BC7F6DF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36" name="Rectangle 41">
                <a:extLst>
                  <a:ext uri="{FF2B5EF4-FFF2-40B4-BE49-F238E27FC236}">
                    <a16:creationId xmlns="" xmlns:a16="http://schemas.microsoft.com/office/drawing/2014/main" id="{C8B37395-3651-4E66-A62E-31529FABC8CC}"/>
                  </a:ext>
                  <a:ext uri="{C183D7F6-B498-43B3-948B-1728B52AA6E4}">
                    <adec:decorative xmlns=""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=""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fr-FR" sz="4400" b="1" dirty="0" smtClean="0"/>
              <a:t>Clustering algorithms</a:t>
            </a:r>
            <a:endParaRPr lang="fr-FR" sz="4400" b="1" dirty="0"/>
          </a:p>
        </p:txBody>
      </p:sp>
      <p:sp>
        <p:nvSpPr>
          <p:cNvPr id="3" name="Sous-titre 2">
            <a:extLst>
              <a:ext uri="{FF2B5EF4-FFF2-40B4-BE49-F238E27FC236}">
                <a16:creationId xmlns=""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92500" lnSpcReduction="10000"/>
          </a:bodyPr>
          <a:lstStyle/>
          <a:p>
            <a:pPr algn="ctr"/>
            <a:r>
              <a:rPr lang="fr-FR" dirty="0"/>
              <a:t>Information retrieval </a:t>
            </a:r>
            <a:r>
              <a:rPr lang="fr-FR" dirty="0" smtClean="0"/>
              <a:t>systems « SRI »</a:t>
            </a:r>
          </a:p>
          <a:p>
            <a:pPr algn="ctr"/>
            <a:r>
              <a:rPr lang="fr-FR" sz="2400" b="1" dirty="0" smtClean="0"/>
              <a:t>Grine lyes</a:t>
            </a:r>
            <a:endParaRPr lang="fr-FR" sz="24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="" xmlns:a16="http://schemas.microsoft.com/office/drawing/2014/main" id="{6B6D540F-1E2F-416F-819F-D8216BC8F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368" y="733664"/>
            <a:ext cx="7894902" cy="5359520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877953" y="2745344"/>
            <a:ext cx="875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K=2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58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0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fr-FR" dirty="0" smtClean="0"/>
              <a:t>Example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2666303"/>
              </p:ext>
            </p:extLst>
          </p:nvPr>
        </p:nvGraphicFramePr>
        <p:xfrm>
          <a:off x="4204448" y="546848"/>
          <a:ext cx="2796987" cy="259724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32329"/>
                <a:gridCol w="932329"/>
                <a:gridCol w="932329"/>
              </a:tblGrid>
              <a:tr h="54096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 anchor="ctr"/>
                </a:tc>
              </a:tr>
              <a:tr h="514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514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</a:tr>
              <a:tr h="514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</a:tr>
              <a:tr h="5140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Espace réservé du contenu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977" y="599197"/>
            <a:ext cx="3629526" cy="2372501"/>
          </a:xfrm>
          <a:prstGeom prst="rect">
            <a:avLst/>
          </a:prstGeom>
        </p:spPr>
      </p:pic>
      <p:sp>
        <p:nvSpPr>
          <p:cNvPr id="8" name="Titre 1"/>
          <p:cNvSpPr txBox="1">
            <a:spLocks/>
          </p:cNvSpPr>
          <p:nvPr/>
        </p:nvSpPr>
        <p:spPr>
          <a:xfrm>
            <a:off x="1060730" y="371008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Given   k=2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We take two random points </a:t>
            </a:r>
            <a:endParaRPr lang="en-US" sz="2800" dirty="0"/>
          </a:p>
        </p:txBody>
      </p:sp>
      <p:sp>
        <p:nvSpPr>
          <p:cNvPr id="9" name="Titre 1"/>
          <p:cNvSpPr txBox="1">
            <a:spLocks/>
          </p:cNvSpPr>
          <p:nvPr/>
        </p:nvSpPr>
        <p:spPr>
          <a:xfrm>
            <a:off x="2881873" y="493885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Cr1 = (4,4)</a:t>
            </a:r>
          </a:p>
          <a:p>
            <a:r>
              <a:rPr lang="en-US" sz="2800" dirty="0" smtClean="0"/>
              <a:t>Cr2 = (0,0)</a:t>
            </a:r>
            <a:endParaRPr lang="en-US" sz="2800" dirty="0"/>
          </a:p>
        </p:txBody>
      </p:sp>
      <p:pic>
        <p:nvPicPr>
          <p:cNvPr id="10" name="Espace réservé du contenu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765" y="4027460"/>
            <a:ext cx="3501733" cy="219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582659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 dirty="0"/>
              <a:t>calculate the </a:t>
            </a:r>
            <a:r>
              <a:rPr lang="en-US" sz="2800" dirty="0" smtClean="0"/>
              <a:t>distance   (Step 3)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s-ES" sz="2800" dirty="0"/>
              <a:t>d=√</a:t>
            </a:r>
            <a:r>
              <a:rPr lang="es-ES" sz="2800" dirty="0" smtClean="0"/>
              <a:t>((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800" dirty="0" smtClean="0"/>
              <a:t> </a:t>
            </a:r>
            <a:r>
              <a:rPr lang="es-ES" sz="2800" dirty="0"/>
              <a:t>– x1)² + (y2 – y1)²)</a:t>
            </a:r>
            <a:endParaRPr lang="en-US" sz="28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832076"/>
              </p:ext>
            </p:extLst>
          </p:nvPr>
        </p:nvGraphicFramePr>
        <p:xfrm>
          <a:off x="1141413" y="2249488"/>
          <a:ext cx="9906000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1200"/>
                <a:gridCol w="1981200"/>
                <a:gridCol w="1981200"/>
                <a:gridCol w="1981200"/>
                <a:gridCol w="1981200"/>
              </a:tblGrid>
              <a:tr h="370840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√9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√17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CR2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√13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√65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√9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1222096" y="371134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 :   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CR1 = { A, B}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CR2 = { C, D}</a:t>
            </a:r>
            <a:endParaRPr lang="en-US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38" y="3745611"/>
            <a:ext cx="4167467" cy="255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582658"/>
                <a:ext cx="9905998" cy="271635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800" dirty="0" smtClean="0"/>
                  <a:t>calculate the variance    (Step 4)</a:t>
                </a:r>
                <a:br>
                  <a:rPr lang="en-US" sz="2800" dirty="0" smtClean="0"/>
                </a:br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s-ES" sz="2800" dirty="0" smtClean="0"/>
                  <a:t>cr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∑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𝑥𝑖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∑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b="0" dirty="0" smtClean="0"/>
                  <a:t> = </a:t>
                </a:r>
                <a:r>
                  <a:rPr lang="en-US" sz="2200" b="0" dirty="0" smtClean="0"/>
                  <a:t>number of point in the CL cluster</a:t>
                </a: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582658"/>
                <a:ext cx="9905998" cy="2716353"/>
              </a:xfrm>
              <a:blipFill rotWithShape="0">
                <a:blip r:embed="rId2"/>
                <a:stretch>
                  <a:fillRect l="-985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re 1"/>
          <p:cNvSpPr txBox="1">
            <a:spLocks/>
          </p:cNvSpPr>
          <p:nvPr/>
        </p:nvSpPr>
        <p:spPr>
          <a:xfrm>
            <a:off x="1222096" y="371134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16" y="2699036"/>
            <a:ext cx="4244484" cy="29750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971082" y="2957699"/>
                <a:ext cx="9905999" cy="3541714"/>
              </a:xfrm>
            </p:spPr>
            <p:txBody>
              <a:bodyPr/>
              <a:lstStyle/>
              <a:p>
                <a:r>
                  <a:rPr lang="es-ES" dirty="0" smtClean="0"/>
                  <a:t>CR1 </a:t>
                </a:r>
                <a:r>
                  <a:rPr lang="es-E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3+7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2+4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(5,3)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 smtClean="0"/>
              </a:p>
              <a:p>
                <a:r>
                  <a:rPr lang="es-ES" dirty="0" smtClean="0"/>
                  <a:t>CR2 </a:t>
                </a:r>
                <a:r>
                  <a:rPr lang="es-E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1+3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2+0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(2,1)</a:t>
                </a:r>
                <a:endParaRPr lang="en-US" dirty="0"/>
              </a:p>
            </p:txBody>
          </p:sp>
        </mc:Choice>
        <mc:Fallback xmlns="">
          <p:sp>
            <p:nvSpPr>
              <p:cNvPr id="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082" y="2957699"/>
                <a:ext cx="9905999" cy="3541714"/>
              </a:xfrm>
              <a:blipFill rotWithShape="0">
                <a:blip r:embed="rId4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390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582659"/>
            <a:ext cx="9905998" cy="1478570"/>
          </a:xfrm>
        </p:spPr>
        <p:txBody>
          <a:bodyPr>
            <a:normAutofit/>
          </a:bodyPr>
          <a:lstStyle/>
          <a:p>
            <a:r>
              <a:rPr lang="en-US" sz="2800" dirty="0"/>
              <a:t>calculate the </a:t>
            </a:r>
            <a:r>
              <a:rPr lang="en-US" sz="2800" dirty="0" smtClean="0"/>
              <a:t>distance   (Step 3)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s-ES" sz="2800" dirty="0"/>
              <a:t>d=√</a:t>
            </a:r>
            <a:r>
              <a:rPr lang="es-ES" sz="2800" dirty="0" smtClean="0"/>
              <a:t>((</a:t>
            </a:r>
            <a:r>
              <a:rPr lang="es-ES" sz="2800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s-ES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s-ES" sz="2800" dirty="0" smtClean="0"/>
              <a:t> </a:t>
            </a:r>
            <a:r>
              <a:rPr lang="es-ES" sz="2800" dirty="0"/>
              <a:t>– x1)² + (y2 – y1)²)</a:t>
            </a:r>
            <a:endParaRPr lang="en-US" sz="2800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398572"/>
              </p:ext>
            </p:extLst>
          </p:nvPr>
        </p:nvGraphicFramePr>
        <p:xfrm>
          <a:off x="1141413" y="2249488"/>
          <a:ext cx="9906000" cy="11125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981200"/>
                <a:gridCol w="1981200"/>
                <a:gridCol w="1981200"/>
                <a:gridCol w="1981200"/>
                <a:gridCol w="1981200"/>
              </a:tblGrid>
              <a:tr h="370840">
                <a:tc>
                  <a:txBody>
                    <a:bodyPr/>
                    <a:lstStyle/>
                    <a:p>
                      <a:pPr lvl="1"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CR1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√5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√17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√13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lvl="0" algn="ctr"/>
                      <a:r>
                        <a:rPr lang="en-US" dirty="0" smtClean="0"/>
                        <a:t>CR2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8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√34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s-ES" sz="1800" dirty="0" smtClean="0"/>
                        <a:t>√2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Titre 1"/>
          <p:cNvSpPr txBox="1">
            <a:spLocks/>
          </p:cNvSpPr>
          <p:nvPr/>
        </p:nvSpPr>
        <p:spPr>
          <a:xfrm>
            <a:off x="1222096" y="371134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 :   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CR1 = { B}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CR2 = { C, D, A}</a:t>
            </a:r>
            <a:endParaRPr lang="en-US" sz="2800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6838" y="3796607"/>
            <a:ext cx="4167467" cy="24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7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1141413" y="582658"/>
                <a:ext cx="9905998" cy="271635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800" dirty="0" smtClean="0"/>
                  <a:t>calculate the variance    (Step 4)</a:t>
                </a:r>
                <a:br>
                  <a:rPr lang="en-US" sz="2800" dirty="0" smtClean="0"/>
                </a:br>
                <a:r>
                  <a:rPr lang="en-US" sz="2800" dirty="0"/>
                  <a:t/>
                </a:r>
                <a:br>
                  <a:rPr lang="en-US" sz="2800" dirty="0"/>
                </a:br>
                <a:r>
                  <a:rPr lang="es-ES" sz="2800" dirty="0" smtClean="0"/>
                  <a:t>cr 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∑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𝑥𝑖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/>
                          <m:t>∑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b="0" dirty="0" smtClean="0"/>
                  <a:t> = </a:t>
                </a:r>
                <a:r>
                  <a:rPr lang="en-US" sz="2200" b="0" dirty="0" smtClean="0"/>
                  <a:t>number of point in the CL cluster</a:t>
                </a: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r>
                  <a:rPr lang="en-US" sz="2800" b="0" dirty="0" smtClean="0"/>
                  <a:t/>
                </a:r>
                <a:br>
                  <a:rPr lang="en-US" sz="2800" b="0" dirty="0" smtClean="0"/>
                </a:br>
                <a:endParaRPr lang="en-US" sz="2800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41413" y="582658"/>
                <a:ext cx="9905998" cy="2716353"/>
              </a:xfrm>
              <a:blipFill rotWithShape="0">
                <a:blip r:embed="rId2"/>
                <a:stretch>
                  <a:fillRect l="-985" t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re 1"/>
          <p:cNvSpPr txBox="1">
            <a:spLocks/>
          </p:cNvSpPr>
          <p:nvPr/>
        </p:nvSpPr>
        <p:spPr>
          <a:xfrm>
            <a:off x="1222096" y="371134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445" y="2815740"/>
            <a:ext cx="4244484" cy="27416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contenu 2"/>
              <p:cNvSpPr>
                <a:spLocks noGrp="1"/>
              </p:cNvSpPr>
              <p:nvPr>
                <p:ph idx="1"/>
              </p:nvPr>
            </p:nvSpPr>
            <p:spPr>
              <a:xfrm>
                <a:off x="971082" y="2957699"/>
                <a:ext cx="9905999" cy="3541714"/>
              </a:xfrm>
            </p:spPr>
            <p:txBody>
              <a:bodyPr/>
              <a:lstStyle/>
              <a:p>
                <a:r>
                  <a:rPr lang="es-ES" dirty="0" smtClean="0"/>
                  <a:t>CR1 </a:t>
                </a:r>
                <a:r>
                  <a:rPr lang="es-E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= (7,4)</a:t>
                </a:r>
                <a:r>
                  <a:rPr lang="en-US" dirty="0"/>
                  <a:t/>
                </a:r>
                <a:br>
                  <a:rPr lang="en-US" dirty="0"/>
                </a:br>
                <a:endParaRPr lang="en-US" dirty="0" smtClean="0"/>
              </a:p>
              <a:p>
                <a:r>
                  <a:rPr lang="es-ES" dirty="0" smtClean="0"/>
                  <a:t>CR2 </a:t>
                </a:r>
                <a:r>
                  <a:rPr lang="es-ES" dirty="0"/>
                  <a:t>=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1+3+3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 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2+0+2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= </a:t>
                </a:r>
                <a:r>
                  <a:rPr lang="en-US" dirty="0" smtClean="0"/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,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6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71082" y="2957699"/>
                <a:ext cx="9905999" cy="3541714"/>
              </a:xfrm>
              <a:blipFill rotWithShape="0">
                <a:blip r:embed="rId4"/>
                <a:stretch>
                  <a:fillRect l="-1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26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4" y="896424"/>
            <a:ext cx="9905998" cy="147857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WE repeat step 3 and 4.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stop condition : when the point CL1 and CL2 stop changing.</a:t>
            </a:r>
            <a:endParaRPr lang="en-US" sz="2800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686" y="2623872"/>
            <a:ext cx="4204727" cy="2715928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6544237" y="2895552"/>
            <a:ext cx="529813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So :     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CL1 = { b}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CL2 = { C, D, a}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86237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4" y="125459"/>
            <a:ext cx="9905998" cy="1478570"/>
          </a:xfrm>
        </p:spPr>
        <p:txBody>
          <a:bodyPr/>
          <a:lstStyle/>
          <a:p>
            <a:r>
              <a:rPr lang="en-US" dirty="0" smtClean="0"/>
              <a:t>Optimal Value of</a:t>
            </a:r>
            <a:r>
              <a:rPr lang="en-US" b="1" dirty="0" smtClean="0"/>
              <a:t> K </a:t>
            </a:r>
            <a:r>
              <a:rPr lang="en-US" dirty="0" smtClean="0"/>
              <a:t>(</a:t>
            </a:r>
            <a:r>
              <a:rPr lang="en-US" dirty="0"/>
              <a:t>Elbow </a:t>
            </a:r>
            <a:r>
              <a:rPr lang="en-US" dirty="0" smtClean="0"/>
              <a:t>Method)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3" y="1406804"/>
            <a:ext cx="9905999" cy="47878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Elbow method is one of the most popular ways to find the optimal number of clusters. This method uses the concept of </a:t>
            </a:r>
            <a:r>
              <a:rPr lang="en-US" b="1" dirty="0"/>
              <a:t>WCSS</a:t>
            </a:r>
            <a:r>
              <a:rPr lang="en-US" dirty="0"/>
              <a:t> (Within Cluster Sum of Squares) </a:t>
            </a:r>
            <a:r>
              <a:rPr lang="en-US" dirty="0" smtClean="0"/>
              <a:t>value.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sz="1000" dirty="0" smtClean="0"/>
          </a:p>
          <a:p>
            <a:r>
              <a:rPr lang="it-IT" dirty="0"/>
              <a:t>WCSS= ∑</a:t>
            </a:r>
            <a:r>
              <a:rPr lang="it-IT" baseline="-25000" dirty="0"/>
              <a:t>Pi in Cluster1</a:t>
            </a:r>
            <a:r>
              <a:rPr lang="it-IT" dirty="0"/>
              <a:t> distance(P</a:t>
            </a:r>
            <a:r>
              <a:rPr lang="it-IT" baseline="-25000" dirty="0"/>
              <a:t>i</a:t>
            </a:r>
            <a:r>
              <a:rPr lang="it-IT" dirty="0"/>
              <a:t> C</a:t>
            </a:r>
            <a:r>
              <a:rPr lang="it-IT" baseline="-25000" dirty="0"/>
              <a:t>1</a:t>
            </a:r>
            <a:r>
              <a:rPr lang="it-IT" dirty="0"/>
              <a:t>)</a:t>
            </a:r>
            <a:r>
              <a:rPr lang="it-IT" baseline="30000" dirty="0"/>
              <a:t>2</a:t>
            </a:r>
            <a:r>
              <a:rPr lang="it-IT" dirty="0"/>
              <a:t> +∑</a:t>
            </a:r>
            <a:r>
              <a:rPr lang="it-IT" baseline="-25000" dirty="0"/>
              <a:t>Pi in Cluster2</a:t>
            </a:r>
            <a:r>
              <a:rPr lang="it-IT" dirty="0"/>
              <a:t>distance(P</a:t>
            </a:r>
            <a:r>
              <a:rPr lang="it-IT" baseline="-25000" dirty="0"/>
              <a:t>i</a:t>
            </a:r>
            <a:r>
              <a:rPr lang="it-IT" dirty="0"/>
              <a:t> </a:t>
            </a:r>
            <a:r>
              <a:rPr lang="it-IT" dirty="0" smtClean="0"/>
              <a:t>C</a:t>
            </a:r>
            <a:r>
              <a:rPr lang="it-IT" baseline="-25000" dirty="0" smtClean="0"/>
              <a:t>2</a:t>
            </a:r>
            <a:r>
              <a:rPr lang="it-IT" dirty="0" smtClean="0"/>
              <a:t>)</a:t>
            </a:r>
            <a:r>
              <a:rPr lang="it-IT" baseline="30000" dirty="0" smtClean="0"/>
              <a:t>2</a:t>
            </a:r>
            <a:r>
              <a:rPr lang="it-IT" dirty="0" smtClean="0"/>
              <a:t>  </a:t>
            </a:r>
            <a:r>
              <a:rPr lang="en-US" sz="2800" dirty="0" smtClean="0"/>
              <a:t>with k=2</a:t>
            </a:r>
          </a:p>
          <a:p>
            <a:endParaRPr lang="en-US" sz="2800" dirty="0" smtClean="0"/>
          </a:p>
          <a:p>
            <a:r>
              <a:rPr lang="en-US" sz="2800" dirty="0" smtClean="0"/>
              <a:t>We </a:t>
            </a:r>
            <a:r>
              <a:rPr lang="en-US" sz="2800" dirty="0"/>
              <a:t>executes the K-means clustering on a given dataset for different K values (ranges from </a:t>
            </a:r>
            <a:r>
              <a:rPr lang="en-US" sz="2800" dirty="0" smtClean="0"/>
              <a:t>1-15).</a:t>
            </a:r>
            <a:endParaRPr lang="en-US" sz="2800" dirty="0"/>
          </a:p>
          <a:p>
            <a:r>
              <a:rPr lang="en-US" sz="2800" dirty="0"/>
              <a:t>For each value of K, </a:t>
            </a:r>
            <a:r>
              <a:rPr lang="en-US" sz="2800" dirty="0" smtClean="0"/>
              <a:t>we calculates </a:t>
            </a:r>
            <a:r>
              <a:rPr lang="en-US" sz="2800" dirty="0"/>
              <a:t>the WCSS value.</a:t>
            </a:r>
          </a:p>
          <a:p>
            <a:r>
              <a:rPr lang="en-US" sz="2800" dirty="0"/>
              <a:t>Plots a curve between calculated WCSS values and the number of clusters K.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0033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ctrTitle"/>
          </p:nvPr>
        </p:nvSpPr>
        <p:spPr>
          <a:xfrm>
            <a:off x="1302217" y="1238904"/>
            <a:ext cx="8791575" cy="2387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optimal K is </a:t>
            </a:r>
            <a:r>
              <a:rPr lang="en-US" sz="2800" b="1" dirty="0" smtClean="0"/>
              <a:t>3</a:t>
            </a:r>
            <a:endParaRPr lang="en-US" sz="28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4024" y="1830015"/>
            <a:ext cx="6289675" cy="4265612"/>
          </a:xfrm>
        </p:spPr>
      </p:pic>
      <p:sp>
        <p:nvSpPr>
          <p:cNvPr id="5" name="Titre 1"/>
          <p:cNvSpPr txBox="1">
            <a:spLocks/>
          </p:cNvSpPr>
          <p:nvPr/>
        </p:nvSpPr>
        <p:spPr>
          <a:xfrm>
            <a:off x="1912379" y="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Optimal Value of</a:t>
            </a:r>
            <a:r>
              <a:rPr lang="en-US" sz="3200" b="1" smtClean="0"/>
              <a:t> K </a:t>
            </a:r>
            <a:r>
              <a:rPr lang="en-US" sz="3200" smtClean="0"/>
              <a:t>(Elbow Method)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3099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=""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2988" y="234856"/>
            <a:ext cx="8791575" cy="2387600"/>
          </a:xfrm>
        </p:spPr>
        <p:txBody>
          <a:bodyPr rtlCol="0" anchor="ctr">
            <a:normAutofit/>
          </a:bodyPr>
          <a:lstStyle/>
          <a:p>
            <a:pPr rtl="0"/>
            <a:r>
              <a:rPr lang="fr-FR" dirty="0"/>
              <a:t>  </a:t>
            </a:r>
            <a:r>
              <a:rPr lang="fr-FR" dirty="0" smtClean="0"/>
              <a:t>References</a:t>
            </a:r>
            <a:endParaRPr lang="fr-FR" dirty="0"/>
          </a:p>
        </p:txBody>
      </p:sp>
      <p:sp>
        <p:nvSpPr>
          <p:cNvPr id="4" name="Espace réservé au texte 3">
            <a:extLst>
              <a:ext uri="{FF2B5EF4-FFF2-40B4-BE49-F238E27FC236}">
                <a16:creationId xmlns=""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2526273"/>
            <a:ext cx="10434918" cy="1655762"/>
          </a:xfrm>
        </p:spPr>
        <p:txBody>
          <a:bodyPr rtlCol="0">
            <a:noAutofit/>
          </a:bodyPr>
          <a:lstStyle/>
          <a:p>
            <a:r>
              <a:rPr lang="fr-FR" sz="1600" dirty="0">
                <a:solidFill>
                  <a:schemeClr val="tx1"/>
                </a:solidFill>
              </a:rPr>
              <a:t>Dataset : </a:t>
            </a:r>
            <a:r>
              <a:rPr lang="fr-FR" sz="1600" dirty="0" smtClean="0">
                <a:solidFill>
                  <a:schemeClr val="tx1"/>
                </a:solidFill>
              </a:rPr>
              <a:t>	</a:t>
            </a:r>
          </a:p>
          <a:p>
            <a:r>
              <a:rPr lang="fr-FR" sz="1600" dirty="0">
                <a:solidFill>
                  <a:schemeClr val="tx1"/>
                </a:solidFill>
              </a:rPr>
              <a:t>	</a:t>
            </a:r>
            <a:r>
              <a:rPr lang="fr-FR" sz="1600" dirty="0" smtClean="0">
                <a:solidFill>
                  <a:schemeClr val="accent2"/>
                </a:solidFill>
              </a:rPr>
              <a:t>https</a:t>
            </a:r>
            <a:r>
              <a:rPr lang="fr-FR" sz="1600" dirty="0">
                <a:solidFill>
                  <a:schemeClr val="accent2"/>
                </a:solidFill>
              </a:rPr>
              <a:t>://</a:t>
            </a:r>
            <a:r>
              <a:rPr lang="fr-FR" sz="1600" dirty="0" smtClean="0">
                <a:solidFill>
                  <a:schemeClr val="accent2"/>
                </a:solidFill>
              </a:rPr>
              <a:t>gist.github.com/pravalliyaram/5c05f43d2351249927b8a3f3cc3e5ecf</a:t>
            </a:r>
            <a:endParaRPr lang="fr-FR" sz="1600" dirty="0">
              <a:solidFill>
                <a:schemeClr val="accent2"/>
              </a:solidFill>
            </a:endParaRPr>
          </a:p>
          <a:p>
            <a:r>
              <a:rPr lang="fr-FR" sz="1600" dirty="0" smtClean="0">
                <a:solidFill>
                  <a:schemeClr val="tx1"/>
                </a:solidFill>
              </a:rPr>
              <a:t>Examples</a:t>
            </a:r>
            <a:r>
              <a:rPr lang="fr-FR" sz="1600" dirty="0">
                <a:solidFill>
                  <a:schemeClr val="tx1"/>
                </a:solidFill>
              </a:rPr>
              <a:t> : </a:t>
            </a:r>
            <a:endParaRPr lang="fr-FR" sz="1600" dirty="0" smtClean="0">
              <a:solidFill>
                <a:schemeClr val="tx1"/>
              </a:solidFill>
            </a:endParaRPr>
          </a:p>
          <a:p>
            <a:r>
              <a:rPr lang="fr-FR" sz="1600" dirty="0">
                <a:solidFill>
                  <a:schemeClr val="tx1"/>
                </a:solidFill>
              </a:rPr>
              <a:t>	</a:t>
            </a:r>
            <a:r>
              <a:rPr lang="fr-FR" sz="1600" dirty="0" smtClean="0">
                <a:solidFill>
                  <a:schemeClr val="accent2"/>
                </a:solidFill>
              </a:rPr>
              <a:t>https</a:t>
            </a:r>
            <a:r>
              <a:rPr lang="fr-FR" sz="1600" dirty="0">
                <a:solidFill>
                  <a:schemeClr val="accent2"/>
                </a:solidFill>
              </a:rPr>
              <a:t>://www.javatpoint.com/k-means-clustering-algorithm-in-machine-learning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oupe 204">
            <a:extLst>
              <a:ext uri="{FF2B5EF4-FFF2-40B4-BE49-F238E27FC236}">
                <a16:creationId xmlns="" xmlns:a16="http://schemas.microsoft.com/office/drawing/2014/main" id="{5FE07634-A83A-4681-9C1D-BC0775F9D2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" y="-1"/>
            <a:ext cx="12209932" cy="6866966"/>
            <a:chOff x="1" y="-1"/>
            <a:chExt cx="12209932" cy="6866966"/>
          </a:xfrm>
        </p:grpSpPr>
        <p:sp useBgFill="1">
          <p:nvSpPr>
            <p:cNvPr id="206" name="Rectangle 205">
              <a:extLst>
                <a:ext uri="{FF2B5EF4-FFF2-40B4-BE49-F238E27FC236}">
                  <a16:creationId xmlns="" xmlns:a16="http://schemas.microsoft.com/office/drawing/2014/main" id="{BF62976A-266E-4650-88F2-C16130F3DF4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fr-FR" dirty="0"/>
            </a:p>
          </p:txBody>
        </p:sp>
        <p:pic>
          <p:nvPicPr>
            <p:cNvPr id="207" name="Image 2">
              <a:extLst>
                <a:ext uri="{FF2B5EF4-FFF2-40B4-BE49-F238E27FC236}">
                  <a16:creationId xmlns="" xmlns:a16="http://schemas.microsoft.com/office/drawing/2014/main" id="{88D9B99B-59C2-481A-A948-F87920A7FE5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0" y="8964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724656" cy="1478570"/>
          </a:xfrm>
        </p:spPr>
        <p:txBody>
          <a:bodyPr rtlCol="0"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Clustering algorithms</a:t>
            </a:r>
          </a:p>
        </p:txBody>
      </p:sp>
      <p:pic>
        <p:nvPicPr>
          <p:cNvPr id="10" name="Espace réservé au contenu 6" descr="carte de circuit">
            <a:extLst>
              <a:ext uri="{FF2B5EF4-FFF2-40B4-BE49-F238E27FC236}">
                <a16:creationId xmlns=""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oupe 208">
            <a:extLst>
              <a:ext uri="{FF2B5EF4-FFF2-40B4-BE49-F238E27FC236}">
                <a16:creationId xmlns="" xmlns:a16="http://schemas.microsoft.com/office/drawing/2014/main" id="{A2E1FE48-FA7B-4262-B922-041542931D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ctangle 209">
              <a:extLst>
                <a:ext uri="{FF2B5EF4-FFF2-40B4-BE49-F238E27FC236}">
                  <a16:creationId xmlns="" xmlns:a16="http://schemas.microsoft.com/office/drawing/2014/main" id="{F2E644B1-8F72-4AC4-89F1-EB3A027341E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e libre 6">
              <a:extLst>
                <a:ext uri="{FF2B5EF4-FFF2-40B4-BE49-F238E27FC236}">
                  <a16:creationId xmlns="" xmlns:a16="http://schemas.microsoft.com/office/drawing/2014/main" id="{1781B8E8-8A26-4FFB-BE0C-7C0C644F7C5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e libre 7">
              <a:extLst>
                <a:ext uri="{FF2B5EF4-FFF2-40B4-BE49-F238E27FC236}">
                  <a16:creationId xmlns="" xmlns:a16="http://schemas.microsoft.com/office/drawing/2014/main" id="{4109D997-E9DF-4429-A643-3E691E2B706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ctangle 212">
              <a:extLst>
                <a:ext uri="{FF2B5EF4-FFF2-40B4-BE49-F238E27FC236}">
                  <a16:creationId xmlns="" xmlns:a16="http://schemas.microsoft.com/office/drawing/2014/main" id="{B392695A-F131-4C51-B689-3F4D5B1A2F1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e libre 9">
              <a:extLst>
                <a:ext uri="{FF2B5EF4-FFF2-40B4-BE49-F238E27FC236}">
                  <a16:creationId xmlns="" xmlns:a16="http://schemas.microsoft.com/office/drawing/2014/main" id="{8218EC3E-07D0-417A-B0A8-057F825EF79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e libre 10">
              <a:extLst>
                <a:ext uri="{FF2B5EF4-FFF2-40B4-BE49-F238E27FC236}">
                  <a16:creationId xmlns="" xmlns:a16="http://schemas.microsoft.com/office/drawing/2014/main" id="{B036399E-7675-47B6-A645-242946879EE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e libre 11">
              <a:extLst>
                <a:ext uri="{FF2B5EF4-FFF2-40B4-BE49-F238E27FC236}">
                  <a16:creationId xmlns="" xmlns:a16="http://schemas.microsoft.com/office/drawing/2014/main" id="{C44A0438-B8A4-43B3-B17C-B919FCD92C2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e libre 12">
              <a:extLst>
                <a:ext uri="{FF2B5EF4-FFF2-40B4-BE49-F238E27FC236}">
                  <a16:creationId xmlns="" xmlns:a16="http://schemas.microsoft.com/office/drawing/2014/main" id="{ABC7257F-6F64-4B81-BDA7-7C232BCBA26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e libre 13">
              <a:extLst>
                <a:ext uri="{FF2B5EF4-FFF2-40B4-BE49-F238E27FC236}">
                  <a16:creationId xmlns="" xmlns:a16="http://schemas.microsoft.com/office/drawing/2014/main" id="{72DD7E92-F033-480C-A220-63CE422C3A1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e libre 14">
              <a:extLst>
                <a:ext uri="{FF2B5EF4-FFF2-40B4-BE49-F238E27FC236}">
                  <a16:creationId xmlns="" xmlns:a16="http://schemas.microsoft.com/office/drawing/2014/main" id="{444A9AC9-463E-45E7-A818-13F664F7C0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e libre 15">
              <a:extLst>
                <a:ext uri="{FF2B5EF4-FFF2-40B4-BE49-F238E27FC236}">
                  <a16:creationId xmlns="" xmlns:a16="http://schemas.microsoft.com/office/drawing/2014/main" id="{6CCE9BBE-5DE3-4991-80CA-DFEB928673D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e libre 16">
              <a:extLst>
                <a:ext uri="{FF2B5EF4-FFF2-40B4-BE49-F238E27FC236}">
                  <a16:creationId xmlns="" xmlns:a16="http://schemas.microsoft.com/office/drawing/2014/main" id="{3180F6DF-A13F-491C-BF97-B206E3E7B90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e libre 17">
              <a:extLst>
                <a:ext uri="{FF2B5EF4-FFF2-40B4-BE49-F238E27FC236}">
                  <a16:creationId xmlns="" xmlns:a16="http://schemas.microsoft.com/office/drawing/2014/main" id="{CAD0E44C-73C8-42BB-ADA8-2BA6B308249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e libre 18">
              <a:extLst>
                <a:ext uri="{FF2B5EF4-FFF2-40B4-BE49-F238E27FC236}">
                  <a16:creationId xmlns="" xmlns:a16="http://schemas.microsoft.com/office/drawing/2014/main" id="{436EC43E-A70D-4E5C-B275-35CA8E93C1B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e libre 19">
              <a:extLst>
                <a:ext uri="{FF2B5EF4-FFF2-40B4-BE49-F238E27FC236}">
                  <a16:creationId xmlns="" xmlns:a16="http://schemas.microsoft.com/office/drawing/2014/main" id="{ADE7E5B6-2E2A-4F56-9E90-F8613E6D10F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e libre 20">
              <a:extLst>
                <a:ext uri="{FF2B5EF4-FFF2-40B4-BE49-F238E27FC236}">
                  <a16:creationId xmlns="" xmlns:a16="http://schemas.microsoft.com/office/drawing/2014/main" id="{86B9E49B-AE8D-47E0-BACC-A6D0AC3AB2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e libre 21">
              <a:extLst>
                <a:ext uri="{FF2B5EF4-FFF2-40B4-BE49-F238E27FC236}">
                  <a16:creationId xmlns="" xmlns:a16="http://schemas.microsoft.com/office/drawing/2014/main" id="{2EB961AF-CD61-41BA-B0B2-0741A5ED644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e libre 22">
              <a:extLst>
                <a:ext uri="{FF2B5EF4-FFF2-40B4-BE49-F238E27FC236}">
                  <a16:creationId xmlns="" xmlns:a16="http://schemas.microsoft.com/office/drawing/2014/main" id="{DC42BDA1-810A-4135-B3B1-B3161D372A3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e libre 23">
              <a:extLst>
                <a:ext uri="{FF2B5EF4-FFF2-40B4-BE49-F238E27FC236}">
                  <a16:creationId xmlns="" xmlns:a16="http://schemas.microsoft.com/office/drawing/2014/main" id="{FA51FCA8-FCF4-4116-8CB2-5C539E37F44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e libre 24">
              <a:extLst>
                <a:ext uri="{FF2B5EF4-FFF2-40B4-BE49-F238E27FC236}">
                  <a16:creationId xmlns="" xmlns:a16="http://schemas.microsoft.com/office/drawing/2014/main" id="{F2850A10-CDBC-462A-8CB7-02587468344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e libre 25">
              <a:extLst>
                <a:ext uri="{FF2B5EF4-FFF2-40B4-BE49-F238E27FC236}">
                  <a16:creationId xmlns="" xmlns:a16="http://schemas.microsoft.com/office/drawing/2014/main" id="{738A37B9-77C2-4464-BF1F-2AF25A0D298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e libre 26">
              <a:extLst>
                <a:ext uri="{FF2B5EF4-FFF2-40B4-BE49-F238E27FC236}">
                  <a16:creationId xmlns="" xmlns:a16="http://schemas.microsoft.com/office/drawing/2014/main" id="{89026C8B-A162-4523-A51B-9F1200BC603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e libre 27">
              <a:extLst>
                <a:ext uri="{FF2B5EF4-FFF2-40B4-BE49-F238E27FC236}">
                  <a16:creationId xmlns="" xmlns:a16="http://schemas.microsoft.com/office/drawing/2014/main" id="{5B76BC40-1FA2-477D-B2C2-4763577DB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e libre 28">
              <a:extLst>
                <a:ext uri="{FF2B5EF4-FFF2-40B4-BE49-F238E27FC236}">
                  <a16:creationId xmlns="" xmlns:a16="http://schemas.microsoft.com/office/drawing/2014/main" id="{6BC68EAA-2809-4AE4-80C1-2555CEF73DF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e libre 29">
              <a:extLst>
                <a:ext uri="{FF2B5EF4-FFF2-40B4-BE49-F238E27FC236}">
                  <a16:creationId xmlns="" xmlns:a16="http://schemas.microsoft.com/office/drawing/2014/main" id="{FE709D1B-0541-4414-9E87-CF7D6918C14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e libre 30">
              <a:extLst>
                <a:ext uri="{FF2B5EF4-FFF2-40B4-BE49-F238E27FC236}">
                  <a16:creationId xmlns="" xmlns:a16="http://schemas.microsoft.com/office/drawing/2014/main" id="{33BCB888-11B8-4D01-BCDA-59BBA28DCE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e libre 31">
              <a:extLst>
                <a:ext uri="{FF2B5EF4-FFF2-40B4-BE49-F238E27FC236}">
                  <a16:creationId xmlns="" xmlns:a16="http://schemas.microsoft.com/office/drawing/2014/main" id="{28E5CE3E-C11A-4CF7-82BF-37D1221D4E3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e libre 32">
              <a:extLst>
                <a:ext uri="{FF2B5EF4-FFF2-40B4-BE49-F238E27FC236}">
                  <a16:creationId xmlns="" xmlns:a16="http://schemas.microsoft.com/office/drawing/2014/main" id="{55284FC3-21FB-4FA7-B695-2D6A9CEF73E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ctangle 237">
              <a:extLst>
                <a:ext uri="{FF2B5EF4-FFF2-40B4-BE49-F238E27FC236}">
                  <a16:creationId xmlns="" xmlns:a16="http://schemas.microsoft.com/office/drawing/2014/main" id="{13DA6B78-00DE-4E55-9124-EFD72519BB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e libre 34">
              <a:extLst>
                <a:ext uri="{FF2B5EF4-FFF2-40B4-BE49-F238E27FC236}">
                  <a16:creationId xmlns="" xmlns:a16="http://schemas.microsoft.com/office/drawing/2014/main" id="{D4602B0F-2844-48BE-9B4A-0366AC90450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e libre 35">
              <a:extLst>
                <a:ext uri="{FF2B5EF4-FFF2-40B4-BE49-F238E27FC236}">
                  <a16:creationId xmlns="" xmlns:a16="http://schemas.microsoft.com/office/drawing/2014/main" id="{E31E05BB-6004-474D-9900-D990378FD3F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e libre 36">
              <a:extLst>
                <a:ext uri="{FF2B5EF4-FFF2-40B4-BE49-F238E27FC236}">
                  <a16:creationId xmlns="" xmlns:a16="http://schemas.microsoft.com/office/drawing/2014/main" id="{00BD01ED-F65D-4601-A77D-508E960E09A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e libre 37">
              <a:extLst>
                <a:ext uri="{FF2B5EF4-FFF2-40B4-BE49-F238E27FC236}">
                  <a16:creationId xmlns="" xmlns:a16="http://schemas.microsoft.com/office/drawing/2014/main" id="{FD307CAE-789C-4E80-B6F1-9858A3ABA3F8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e libre 38">
              <a:extLst>
                <a:ext uri="{FF2B5EF4-FFF2-40B4-BE49-F238E27FC236}">
                  <a16:creationId xmlns="" xmlns:a16="http://schemas.microsoft.com/office/drawing/2014/main" id="{94B97B29-709E-4E24-B2FA-EF84AA12D2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e libre 39">
              <a:extLst>
                <a:ext uri="{FF2B5EF4-FFF2-40B4-BE49-F238E27FC236}">
                  <a16:creationId xmlns="" xmlns:a16="http://schemas.microsoft.com/office/drawing/2014/main" id="{C05D52B9-1FA2-4E7C-8229-B09811A9013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e libre 40">
              <a:extLst>
                <a:ext uri="{FF2B5EF4-FFF2-40B4-BE49-F238E27FC236}">
                  <a16:creationId xmlns="" xmlns:a16="http://schemas.microsoft.com/office/drawing/2014/main" id="{CC0A5575-2FB9-440F-B9A8-E0DDE1C37CE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e libre 41">
              <a:extLst>
                <a:ext uri="{FF2B5EF4-FFF2-40B4-BE49-F238E27FC236}">
                  <a16:creationId xmlns="" xmlns:a16="http://schemas.microsoft.com/office/drawing/2014/main" id="{AFFCC88F-01DF-4DE1-8CD5-88631E30912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e libre 42">
              <a:extLst>
                <a:ext uri="{FF2B5EF4-FFF2-40B4-BE49-F238E27FC236}">
                  <a16:creationId xmlns="" xmlns:a16="http://schemas.microsoft.com/office/drawing/2014/main" id="{33EEC40B-E2CD-4BAC-94D6-85B7071422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e libre 43">
              <a:extLst>
                <a:ext uri="{FF2B5EF4-FFF2-40B4-BE49-F238E27FC236}">
                  <a16:creationId xmlns="" xmlns:a16="http://schemas.microsoft.com/office/drawing/2014/main" id="{3E0E9643-5C60-4933-BB1B-9A09057E723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e libre 44">
              <a:extLst>
                <a:ext uri="{FF2B5EF4-FFF2-40B4-BE49-F238E27FC236}">
                  <a16:creationId xmlns="" xmlns:a16="http://schemas.microsoft.com/office/drawing/2014/main" id="{94F86E92-9EC7-437C-946B-31E7C1C477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249">
              <a:extLst>
                <a:ext uri="{FF2B5EF4-FFF2-40B4-BE49-F238E27FC236}">
                  <a16:creationId xmlns="" xmlns:a16="http://schemas.microsoft.com/office/drawing/2014/main" id="{BE9A51BE-C514-46B5-ABA6-7E7C878F8E5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e libre 46">
              <a:extLst>
                <a:ext uri="{FF2B5EF4-FFF2-40B4-BE49-F238E27FC236}">
                  <a16:creationId xmlns="" xmlns:a16="http://schemas.microsoft.com/office/drawing/2014/main" id="{8B255447-F0E9-4D96-A4B0-F9EDDE58A3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e libre 47">
              <a:extLst>
                <a:ext uri="{FF2B5EF4-FFF2-40B4-BE49-F238E27FC236}">
                  <a16:creationId xmlns="" xmlns:a16="http://schemas.microsoft.com/office/drawing/2014/main" id="{AFAC5F3A-3BE7-489E-A848-498B9995F1D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e libre 48">
              <a:extLst>
                <a:ext uri="{FF2B5EF4-FFF2-40B4-BE49-F238E27FC236}">
                  <a16:creationId xmlns="" xmlns:a16="http://schemas.microsoft.com/office/drawing/2014/main" id="{A974E7AA-5EF3-4817-B0AE-4C1A784EE9A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e libre 49">
              <a:extLst>
                <a:ext uri="{FF2B5EF4-FFF2-40B4-BE49-F238E27FC236}">
                  <a16:creationId xmlns="" xmlns:a16="http://schemas.microsoft.com/office/drawing/2014/main" id="{8AA54AC1-3E87-49C0-A594-87829A2CFF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e libre 50">
              <a:extLst>
                <a:ext uri="{FF2B5EF4-FFF2-40B4-BE49-F238E27FC236}">
                  <a16:creationId xmlns="" xmlns:a16="http://schemas.microsoft.com/office/drawing/2014/main" id="{CC237789-73BC-4BD9-BFE8-1325FA4B5224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e libre 51">
              <a:extLst>
                <a:ext uri="{FF2B5EF4-FFF2-40B4-BE49-F238E27FC236}">
                  <a16:creationId xmlns="" xmlns:a16="http://schemas.microsoft.com/office/drawing/2014/main" id="{DCF4052D-CF62-47DC-991E-49D0BA908F7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e libre 52">
              <a:extLst>
                <a:ext uri="{FF2B5EF4-FFF2-40B4-BE49-F238E27FC236}">
                  <a16:creationId xmlns="" xmlns:a16="http://schemas.microsoft.com/office/drawing/2014/main" id="{2ABD9104-C938-44F2-8622-8407A2593BB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e libre 53">
              <a:extLst>
                <a:ext uri="{FF2B5EF4-FFF2-40B4-BE49-F238E27FC236}">
                  <a16:creationId xmlns="" xmlns:a16="http://schemas.microsoft.com/office/drawing/2014/main" id="{4AA18F60-3E86-4A5A-B82E-A79183ED363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e libre 54">
              <a:extLst>
                <a:ext uri="{FF2B5EF4-FFF2-40B4-BE49-F238E27FC236}">
                  <a16:creationId xmlns="" xmlns:a16="http://schemas.microsoft.com/office/drawing/2014/main" id="{0F34C941-6196-4937-99E5-14AAD23F280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e libre 55">
              <a:extLst>
                <a:ext uri="{FF2B5EF4-FFF2-40B4-BE49-F238E27FC236}">
                  <a16:creationId xmlns="" xmlns:a16="http://schemas.microsoft.com/office/drawing/2014/main" id="{60DB8A6C-23D7-4A88-BDCE-8FEC86A1230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e libre 56">
              <a:extLst>
                <a:ext uri="{FF2B5EF4-FFF2-40B4-BE49-F238E27FC236}">
                  <a16:creationId xmlns="" xmlns:a16="http://schemas.microsoft.com/office/drawing/2014/main" id="{29F5F702-AEE6-4633-BB20-7A15C3A31FD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e libre 57">
              <a:extLst>
                <a:ext uri="{FF2B5EF4-FFF2-40B4-BE49-F238E27FC236}">
                  <a16:creationId xmlns="" xmlns:a16="http://schemas.microsoft.com/office/drawing/2014/main" id="{F30C7A45-6890-4EA5-9F6B-E2AB4D04C5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e libre 58">
              <a:extLst>
                <a:ext uri="{FF2B5EF4-FFF2-40B4-BE49-F238E27FC236}">
                  <a16:creationId xmlns="" xmlns:a16="http://schemas.microsoft.com/office/drawing/2014/main" id="{F31A7373-F68A-485D-95DC-B53ACC7B5F99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ce réservé au contenu 2" descr="Smart Art">
            <a:extLst>
              <a:ext uri="{FF2B5EF4-FFF2-40B4-BE49-F238E27FC236}">
                <a16:creationId xmlns=""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1698872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Definition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u="sng" dirty="0"/>
              <a:t>C</a:t>
            </a:r>
            <a:r>
              <a:rPr lang="en-US" sz="2800" b="1" u="sng" dirty="0" smtClean="0"/>
              <a:t>lustering algorithms </a:t>
            </a:r>
            <a:r>
              <a:rPr lang="en-US" sz="2800" b="1" dirty="0" smtClean="0"/>
              <a:t>are a machine-learning </a:t>
            </a:r>
            <a:r>
              <a:rPr lang="en-US" sz="2800" b="1" dirty="0"/>
              <a:t>technique that discovers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patterns</a:t>
            </a:r>
            <a:r>
              <a:rPr lang="en-US" sz="2800" b="1" dirty="0"/>
              <a:t> and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groups together </a:t>
            </a:r>
            <a:r>
              <a:rPr lang="en-US" sz="2800" b="1" dirty="0"/>
              <a:t>similar data </a:t>
            </a:r>
            <a:r>
              <a:rPr lang="en-US" sz="2800" b="1" dirty="0" smtClean="0"/>
              <a:t>points. </a:t>
            </a:r>
            <a:r>
              <a:rPr lang="en-US" sz="2800" b="1" dirty="0"/>
              <a:t>It is used to group sets of data points into a number of clusters, which helps extract underlying patterns in data and transforms </a:t>
            </a:r>
            <a:r>
              <a:rPr lang="en-US" sz="2800" b="1" dirty="0" smtClean="0">
                <a:solidFill>
                  <a:schemeClr val="accent5"/>
                </a:solidFill>
              </a:rPr>
              <a:t>raw data </a:t>
            </a:r>
            <a:r>
              <a:rPr lang="en-US" sz="2800" b="1" dirty="0" smtClean="0"/>
              <a:t>into </a:t>
            </a:r>
            <a:r>
              <a:rPr lang="en-US" sz="2800" b="1" dirty="0"/>
              <a:t>meaningful </a:t>
            </a:r>
            <a:r>
              <a:rPr lang="en-US" sz="2800" b="1" dirty="0" smtClean="0"/>
              <a:t>knowledge. 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964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800" b="1" u="sng" dirty="0"/>
              <a:t>Clustering </a:t>
            </a:r>
            <a:r>
              <a:rPr lang="en-US" sz="2800" b="1" u="sng" dirty="0" smtClean="0"/>
              <a:t>algorithms</a:t>
            </a:r>
            <a:r>
              <a:rPr lang="en-US" sz="2800" b="1" dirty="0" smtClean="0"/>
              <a:t> are</a:t>
            </a:r>
            <a:r>
              <a:rPr lang="en-US" sz="2800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unsupervised </a:t>
            </a:r>
            <a:r>
              <a:rPr lang="en-US" sz="2800" b="1" dirty="0"/>
              <a:t>learning approaches that group comparable data points into clusters based on their </a:t>
            </a:r>
            <a:r>
              <a:rPr lang="en-US" sz="2800" b="1" dirty="0" smtClean="0"/>
              <a:t>similarity. </a:t>
            </a:r>
            <a:r>
              <a:rPr lang="en-US" sz="2800" b="1" dirty="0"/>
              <a:t>The identification of such clusters leads to segmentation of data points into a number of distinct </a:t>
            </a:r>
            <a:r>
              <a:rPr lang="en-US" sz="2800" b="1" dirty="0" smtClean="0"/>
              <a:t>groups.</a:t>
            </a:r>
            <a:endParaRPr lang="en-US" sz="28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11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Types of clustering algorithms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There are several types of clustering algorithms, </a:t>
            </a:r>
            <a:r>
              <a:rPr lang="en-US" sz="2800" b="1" dirty="0" smtClean="0"/>
              <a:t>like </a:t>
            </a:r>
            <a:r>
              <a:rPr lang="en-US" sz="2800" b="1" dirty="0"/>
              <a:t>centroid-based, density-based, distribution-based, and hierarchical </a:t>
            </a:r>
            <a:r>
              <a:rPr lang="en-US" sz="2800" b="1" dirty="0" smtClean="0"/>
              <a:t>clustering.</a:t>
            </a:r>
          </a:p>
          <a:p>
            <a:r>
              <a:rPr lang="en-US" sz="2800" b="1" dirty="0" smtClean="0"/>
              <a:t> </a:t>
            </a:r>
            <a:r>
              <a:rPr lang="en-US" sz="2800" b="1" dirty="0"/>
              <a:t>Each type of clustering algorithm is best suited to a particular data distribution and has its own advantages and </a:t>
            </a:r>
            <a:r>
              <a:rPr lang="en-US" sz="2800" b="1" dirty="0" smtClean="0"/>
              <a:t>disadvantages.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4596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Example of clustering algorithms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K-means </a:t>
            </a:r>
            <a:r>
              <a:rPr lang="en-US" sz="2800" b="1" dirty="0" smtClean="0"/>
              <a:t>algorithm</a:t>
            </a:r>
          </a:p>
          <a:p>
            <a:r>
              <a:rPr lang="en-US" sz="2800" b="1" dirty="0" smtClean="0"/>
              <a:t>DBSCAN</a:t>
            </a:r>
            <a:endParaRPr lang="en-US" sz="2800" b="1" dirty="0"/>
          </a:p>
          <a:p>
            <a:r>
              <a:rPr lang="en-US" sz="2800" b="1" dirty="0"/>
              <a:t>Gaussian Mixture </a:t>
            </a:r>
            <a:r>
              <a:rPr lang="en-US" sz="2800" b="1" dirty="0" smtClean="0"/>
              <a:t>Model</a:t>
            </a:r>
          </a:p>
          <a:p>
            <a:r>
              <a:rPr lang="en-US" sz="2800" b="1" dirty="0"/>
              <a:t>Agglomerative Hierarchical </a:t>
            </a:r>
            <a:r>
              <a:rPr lang="en-US" sz="2800" b="1" dirty="0" smtClean="0"/>
              <a:t>Clustering</a:t>
            </a:r>
          </a:p>
          <a:p>
            <a:r>
              <a:rPr lang="en-US" sz="2800" b="1" dirty="0" smtClean="0"/>
              <a:t>…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22010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K-MEANS 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K-Means Clustering is an </a:t>
            </a:r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Unsupervised Learning algorithm</a:t>
            </a:r>
            <a:r>
              <a:rPr lang="en-US" sz="2800" b="1" dirty="0"/>
              <a:t>, which groups the unlabeled dataset into different clusters. </a:t>
            </a:r>
            <a:endParaRPr lang="en-US" sz="2800" b="1" dirty="0" smtClean="0"/>
          </a:p>
          <a:p>
            <a:pPr>
              <a:lnSpc>
                <a:spcPct val="150000"/>
              </a:lnSpc>
            </a:pPr>
            <a:r>
              <a:rPr lang="en-US" sz="2800" b="1" dirty="0" smtClean="0"/>
              <a:t>Were </a:t>
            </a:r>
            <a:r>
              <a:rPr lang="en-US" sz="2800" b="1" dirty="0"/>
              <a:t>K defines the number of pre-defined clusters that need to be created in the process, </a:t>
            </a:r>
            <a:r>
              <a:rPr lang="en-US" sz="2800" b="1" dirty="0" smtClean="0"/>
              <a:t>So if K=5, </a:t>
            </a:r>
            <a:r>
              <a:rPr lang="en-US" sz="2800" b="1" dirty="0"/>
              <a:t>there will be </a:t>
            </a:r>
            <a:r>
              <a:rPr lang="en-US" sz="2800" b="1" dirty="0" smtClean="0"/>
              <a:t>five </a:t>
            </a:r>
            <a:r>
              <a:rPr lang="en-US" sz="2800" b="1" dirty="0"/>
              <a:t>clusters, </a:t>
            </a:r>
            <a:r>
              <a:rPr lang="en-US" sz="2800" b="1" dirty="0" smtClean="0"/>
              <a:t>and </a:t>
            </a:r>
            <a:r>
              <a:rPr lang="en-US" sz="2800" b="1" dirty="0"/>
              <a:t>so on.</a:t>
            </a:r>
          </a:p>
        </p:txBody>
      </p:sp>
    </p:spTree>
    <p:extLst>
      <p:ext uri="{BB962C8B-B14F-4D97-AF65-F5344CB8AC3E}">
        <p14:creationId xmlns:p14="http://schemas.microsoft.com/office/powerpoint/2010/main" val="159435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90">
            <a:extLst>
              <a:ext uri="{FF2B5EF4-FFF2-40B4-BE49-F238E27FC236}">
                <a16:creationId xmlns="" xmlns:a16="http://schemas.microsoft.com/office/drawing/2014/main" id="{5BE62A68-92FB-4DA6-B1D6-FA043544A9A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/>
          </a:p>
        </p:txBody>
      </p:sp>
      <p:pic>
        <p:nvPicPr>
          <p:cNvPr id="93" name="Image 2">
            <a:extLst>
              <a:ext uri="{FF2B5EF4-FFF2-40B4-BE49-F238E27FC236}">
                <a16:creationId xmlns="" xmlns:a16="http://schemas.microsoft.com/office/drawing/2014/main" id="{10A6DFCC-5864-48A7-8196-CBCF038BB88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oupe 94">
            <a:extLst>
              <a:ext uri="{FF2B5EF4-FFF2-40B4-BE49-F238E27FC236}">
                <a16:creationId xmlns="" xmlns:a16="http://schemas.microsoft.com/office/drawing/2014/main" id="{03CA880E-A155-41A2-B87D-21AC3CE333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 5">
              <a:extLst>
                <a:ext uri="{FF2B5EF4-FFF2-40B4-BE49-F238E27FC236}">
                  <a16:creationId xmlns="" xmlns:a16="http://schemas.microsoft.com/office/drawing/2014/main" id="{AD179668-A46F-4D4C-8C75-2F3B4B5787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orme libre 6">
              <a:extLst>
                <a:ext uri="{FF2B5EF4-FFF2-40B4-BE49-F238E27FC236}">
                  <a16:creationId xmlns="" xmlns:a16="http://schemas.microsoft.com/office/drawing/2014/main" id="{0DB283C2-E19A-4A75-909F-450DB72DECD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orme libre 7">
              <a:extLst>
                <a:ext uri="{FF2B5EF4-FFF2-40B4-BE49-F238E27FC236}">
                  <a16:creationId xmlns="" xmlns:a16="http://schemas.microsoft.com/office/drawing/2014/main" id="{B674E08A-09B5-42AD-805C-43DAE1D0BE9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orme libre 8">
              <a:extLst>
                <a:ext uri="{FF2B5EF4-FFF2-40B4-BE49-F238E27FC236}">
                  <a16:creationId xmlns="" xmlns:a16="http://schemas.microsoft.com/office/drawing/2014/main" id="{248B903F-D11E-41B4-A6F7-5ACF56D76B3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orme libre 9">
              <a:extLst>
                <a:ext uri="{FF2B5EF4-FFF2-40B4-BE49-F238E27FC236}">
                  <a16:creationId xmlns="" xmlns:a16="http://schemas.microsoft.com/office/drawing/2014/main" id="{68B65942-DED3-475B-B28D-839E15541C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orme libre 10">
              <a:extLst>
                <a:ext uri="{FF2B5EF4-FFF2-40B4-BE49-F238E27FC236}">
                  <a16:creationId xmlns="" xmlns:a16="http://schemas.microsoft.com/office/drawing/2014/main" id="{54C02C20-8E50-4D5F-9E89-7266186B10E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orme libre 11">
              <a:extLst>
                <a:ext uri="{FF2B5EF4-FFF2-40B4-BE49-F238E27FC236}">
                  <a16:creationId xmlns="" xmlns:a16="http://schemas.microsoft.com/office/drawing/2014/main" id="{057C79DE-C22B-4732-B921-1EEF64DAD2B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orme libre 12">
              <a:extLst>
                <a:ext uri="{FF2B5EF4-FFF2-40B4-BE49-F238E27FC236}">
                  <a16:creationId xmlns="" xmlns:a16="http://schemas.microsoft.com/office/drawing/2014/main" id="{21E55FE5-F856-4E6D-A505-4A5AA92FC2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orme libre 13">
              <a:extLst>
                <a:ext uri="{FF2B5EF4-FFF2-40B4-BE49-F238E27FC236}">
                  <a16:creationId xmlns="" xmlns:a16="http://schemas.microsoft.com/office/drawing/2014/main" id="{564ACC84-D8A2-43FB-AB43-D7A892AC83B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orme libre 14">
              <a:extLst>
                <a:ext uri="{FF2B5EF4-FFF2-40B4-BE49-F238E27FC236}">
                  <a16:creationId xmlns="" xmlns:a16="http://schemas.microsoft.com/office/drawing/2014/main" id="{33DE6074-A243-4841-8A21-41739E524B3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orme libre 15">
              <a:extLst>
                <a:ext uri="{FF2B5EF4-FFF2-40B4-BE49-F238E27FC236}">
                  <a16:creationId xmlns="" xmlns:a16="http://schemas.microsoft.com/office/drawing/2014/main" id="{6AD73007-A6A4-498E-8AF9-C3F7D61DCD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gne 16">
              <a:extLst>
                <a:ext uri="{FF2B5EF4-FFF2-40B4-BE49-F238E27FC236}">
                  <a16:creationId xmlns="" xmlns:a16="http://schemas.microsoft.com/office/drawing/2014/main" id="{541BFD40-70B0-48BA-9216-9C67411F450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orme libre 17">
              <a:extLst>
                <a:ext uri="{FF2B5EF4-FFF2-40B4-BE49-F238E27FC236}">
                  <a16:creationId xmlns="" xmlns:a16="http://schemas.microsoft.com/office/drawing/2014/main" id="{7DFC59A5-0E43-4308-8BFB-F505CFB5499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orme libre 18">
              <a:extLst>
                <a:ext uri="{FF2B5EF4-FFF2-40B4-BE49-F238E27FC236}">
                  <a16:creationId xmlns="" xmlns:a16="http://schemas.microsoft.com/office/drawing/2014/main" id="{0852232F-7FE7-4B61-AC34-F29289DAC78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orme libre 19">
              <a:extLst>
                <a:ext uri="{FF2B5EF4-FFF2-40B4-BE49-F238E27FC236}">
                  <a16:creationId xmlns="" xmlns:a16="http://schemas.microsoft.com/office/drawing/2014/main" id="{F2467A7F-F122-4464-A682-8C4DB1DA1E6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orme libre 20">
              <a:extLst>
                <a:ext uri="{FF2B5EF4-FFF2-40B4-BE49-F238E27FC236}">
                  <a16:creationId xmlns="" xmlns:a16="http://schemas.microsoft.com/office/drawing/2014/main" id="{2178D569-0695-49D6-8261-1BF6E2E48F2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="" xmlns:a16="http://schemas.microsoft.com/office/drawing/2014/main" id="{E289FFF1-2E96-4F4A-94D2-D1FED6AE8AA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orme libre 22">
              <a:extLst>
                <a:ext uri="{FF2B5EF4-FFF2-40B4-BE49-F238E27FC236}">
                  <a16:creationId xmlns="" xmlns:a16="http://schemas.microsoft.com/office/drawing/2014/main" id="{F0509D92-D47A-49BC-899A-0C2AB53BC6B7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orme libre 23">
              <a:extLst>
                <a:ext uri="{FF2B5EF4-FFF2-40B4-BE49-F238E27FC236}">
                  <a16:creationId xmlns="" xmlns:a16="http://schemas.microsoft.com/office/drawing/2014/main" id="{606E419B-186B-4DA7-95FA-F921A2D3FC30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orme libre 24">
              <a:extLst>
                <a:ext uri="{FF2B5EF4-FFF2-40B4-BE49-F238E27FC236}">
                  <a16:creationId xmlns="" xmlns:a16="http://schemas.microsoft.com/office/drawing/2014/main" id="{35DBBAC4-A0DC-44A6-A64F-3FF22BC30B8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orme libre 25">
              <a:extLst>
                <a:ext uri="{FF2B5EF4-FFF2-40B4-BE49-F238E27FC236}">
                  <a16:creationId xmlns="" xmlns:a16="http://schemas.microsoft.com/office/drawing/2014/main" id="{45359546-A3CF-4560-869D-4C642B0F754D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orme libre 26">
              <a:extLst>
                <a:ext uri="{FF2B5EF4-FFF2-40B4-BE49-F238E27FC236}">
                  <a16:creationId xmlns="" xmlns:a16="http://schemas.microsoft.com/office/drawing/2014/main" id="{A9D2DDA1-3EE0-4B5E-8107-6000BCB2B4C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orme libre 27">
              <a:extLst>
                <a:ext uri="{FF2B5EF4-FFF2-40B4-BE49-F238E27FC236}">
                  <a16:creationId xmlns="" xmlns:a16="http://schemas.microsoft.com/office/drawing/2014/main" id="{6DA22C48-18EA-47BE-B75A-9594E025BEF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orme libre 28">
              <a:extLst>
                <a:ext uri="{FF2B5EF4-FFF2-40B4-BE49-F238E27FC236}">
                  <a16:creationId xmlns="" xmlns:a16="http://schemas.microsoft.com/office/drawing/2014/main" id="{411A5F9B-C5BD-4FE0-BEE1-5FA9B82FB34E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orme libre 29">
              <a:extLst>
                <a:ext uri="{FF2B5EF4-FFF2-40B4-BE49-F238E27FC236}">
                  <a16:creationId xmlns="" xmlns:a16="http://schemas.microsoft.com/office/drawing/2014/main" id="{AFFCFD60-FB34-408B-A2EA-311A1093D0E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orme libre 30">
              <a:extLst>
                <a:ext uri="{FF2B5EF4-FFF2-40B4-BE49-F238E27FC236}">
                  <a16:creationId xmlns="" xmlns:a16="http://schemas.microsoft.com/office/drawing/2014/main" id="{72B9EBCA-3EF6-4296-80E0-CD849B27EDEF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orme libre 31">
              <a:extLst>
                <a:ext uri="{FF2B5EF4-FFF2-40B4-BE49-F238E27FC236}">
                  <a16:creationId xmlns="" xmlns:a16="http://schemas.microsoft.com/office/drawing/2014/main" id="{CC021197-0DB7-42B6-93BB-32252A93738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=""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255" y="1274656"/>
            <a:ext cx="2926190" cy="4002222"/>
          </a:xfrm>
        </p:spPr>
        <p:txBody>
          <a:bodyPr rtlCol="0">
            <a:normAutofit/>
          </a:bodyPr>
          <a:lstStyle/>
          <a:p>
            <a:pPr rtl="0"/>
            <a:r>
              <a:rPr lang="fr-FR" sz="3300" dirty="0" smtClean="0">
                <a:solidFill>
                  <a:srgbClr val="FFFFFF"/>
                </a:solidFill>
              </a:rPr>
              <a:t>if :</a:t>
            </a:r>
            <a:br>
              <a:rPr lang="fr-FR" sz="3300" dirty="0" smtClean="0">
                <a:solidFill>
                  <a:srgbClr val="FFFFFF"/>
                </a:solidFill>
              </a:rPr>
            </a:br>
            <a:r>
              <a:rPr lang="fr-FR" sz="3300" dirty="0" smtClean="0">
                <a:solidFill>
                  <a:srgbClr val="FFFFFF"/>
                </a:solidFill>
              </a:rPr>
              <a:t/>
            </a:r>
            <a:br>
              <a:rPr lang="fr-FR" sz="3300" dirty="0" smtClean="0">
                <a:solidFill>
                  <a:srgbClr val="FFFFFF"/>
                </a:solidFill>
              </a:rPr>
            </a:br>
            <a:r>
              <a:rPr lang="fr-FR" sz="3300" b="1" dirty="0" smtClean="0">
                <a:solidFill>
                  <a:srgbClr val="FFC000"/>
                </a:solidFill>
              </a:rPr>
              <a:t>K=3</a:t>
            </a:r>
            <a:endParaRPr lang="fr-FR" sz="3300" b="1" dirty="0">
              <a:solidFill>
                <a:srgbClr val="FFC000"/>
              </a:solidFill>
            </a:endParaRPr>
          </a:p>
        </p:txBody>
      </p:sp>
      <p:grpSp>
        <p:nvGrpSpPr>
          <p:cNvPr id="126" name="Groupe 125">
            <a:extLst>
              <a:ext uri="{FF2B5EF4-FFF2-40B4-BE49-F238E27FC236}">
                <a16:creationId xmlns="" xmlns:a16="http://schemas.microsoft.com/office/drawing/2014/main" id="{A847D4E2-EA7B-40EF-8062-D1FAF838F6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e libre 32">
              <a:extLst>
                <a:ext uri="{FF2B5EF4-FFF2-40B4-BE49-F238E27FC236}">
                  <a16:creationId xmlns="" xmlns:a16="http://schemas.microsoft.com/office/drawing/2014/main" id="{F1549F3B-53A1-4D15-8E8E-4297D91B8D8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orme libre 33">
              <a:extLst>
                <a:ext uri="{FF2B5EF4-FFF2-40B4-BE49-F238E27FC236}">
                  <a16:creationId xmlns="" xmlns:a16="http://schemas.microsoft.com/office/drawing/2014/main" id="{841347B2-F767-433C-946A-1B19B4C40EB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orme libre 34">
              <a:extLst>
                <a:ext uri="{FF2B5EF4-FFF2-40B4-BE49-F238E27FC236}">
                  <a16:creationId xmlns="" xmlns:a16="http://schemas.microsoft.com/office/drawing/2014/main" id="{B34A4847-B6CA-4001-8EB1-33B3854A448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orme libre 35">
              <a:extLst>
                <a:ext uri="{FF2B5EF4-FFF2-40B4-BE49-F238E27FC236}">
                  <a16:creationId xmlns="" xmlns:a16="http://schemas.microsoft.com/office/drawing/2014/main" id="{EF334B32-D0A0-45DE-99CB-37A3E56ECE7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orme libre 36">
              <a:extLst>
                <a:ext uri="{FF2B5EF4-FFF2-40B4-BE49-F238E27FC236}">
                  <a16:creationId xmlns="" xmlns:a16="http://schemas.microsoft.com/office/drawing/2014/main" id="{5D1098DF-5812-4A6F-A4B7-AFEBEDA9837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orme libre 37">
              <a:extLst>
                <a:ext uri="{FF2B5EF4-FFF2-40B4-BE49-F238E27FC236}">
                  <a16:creationId xmlns="" xmlns:a16="http://schemas.microsoft.com/office/drawing/2014/main" id="{2A72CC5D-2EA1-4ABD-B694-045401D7F21C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orme libre 38">
              <a:extLst>
                <a:ext uri="{FF2B5EF4-FFF2-40B4-BE49-F238E27FC236}">
                  <a16:creationId xmlns="" xmlns:a16="http://schemas.microsoft.com/office/drawing/2014/main" id="{47B8C57D-403F-4D5B-9724-24276E99B44B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orme libre 39">
              <a:extLst>
                <a:ext uri="{FF2B5EF4-FFF2-40B4-BE49-F238E27FC236}">
                  <a16:creationId xmlns="" xmlns:a16="http://schemas.microsoft.com/office/drawing/2014/main" id="{4890E5D3-F793-4B6A-AA8F-1F6C03BD1B4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orme libre 40">
              <a:extLst>
                <a:ext uri="{FF2B5EF4-FFF2-40B4-BE49-F238E27FC236}">
                  <a16:creationId xmlns="" xmlns:a16="http://schemas.microsoft.com/office/drawing/2014/main" id="{68A2FE4A-346D-4EA5-B377-EED4515161C5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="" xmlns:a16="http://schemas.microsoft.com/office/drawing/2014/main" id="{2F12D5D5-9BB1-4D89-B5B4-8F8353825B73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8" name="Arrondir un rectangle avec un coin diagonal 7"/>
          <p:cNvSpPr/>
          <p:nvPr/>
        </p:nvSpPr>
        <p:spPr>
          <a:xfrm>
            <a:off x="2796988" y="692151"/>
            <a:ext cx="8064686" cy="5385920"/>
          </a:xfrm>
          <a:prstGeom prst="round2Diag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825" y="698200"/>
            <a:ext cx="6043928" cy="5379871"/>
          </a:xfrm>
        </p:spPr>
      </p:pic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2" y="368158"/>
            <a:ext cx="9905998" cy="1478570"/>
          </a:xfrm>
        </p:spPr>
        <p:txBody>
          <a:bodyPr/>
          <a:lstStyle/>
          <a:p>
            <a:r>
              <a:rPr lang="en-US" u="sng" dirty="0" smtClean="0"/>
              <a:t>K-MEANS</a:t>
            </a:r>
            <a:r>
              <a:rPr lang="en-US" dirty="0" smtClean="0"/>
              <a:t> - Steps</a:t>
            </a:r>
            <a:r>
              <a:rPr lang="en-US" u="sng" dirty="0" smtClean="0"/>
              <a:t> </a:t>
            </a:r>
            <a:endParaRPr lang="en-US" u="sng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41412" y="1452281"/>
            <a:ext cx="10297553" cy="4500284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smtClean="0"/>
              <a:t>Select the number of clusters </a:t>
            </a:r>
            <a:r>
              <a:rPr lang="en-US" sz="2800" b="1" dirty="0"/>
              <a:t>K </a:t>
            </a:r>
            <a:r>
              <a:rPr lang="en-US" sz="2800" b="1" dirty="0" smtClean="0"/>
              <a:t>.</a:t>
            </a:r>
            <a:endParaRPr lang="en-US" sz="2800" b="1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Select random K points or centroids</a:t>
            </a:r>
            <a:r>
              <a:rPr lang="en-US" sz="2800" b="1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Assign each data point to their closest </a:t>
            </a:r>
            <a:r>
              <a:rPr lang="en-US" sz="2800" b="1" dirty="0" smtClean="0"/>
              <a:t>centroid.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/>
              <a:t>Calculate the variance and place a new centroid of each cluster</a:t>
            </a:r>
            <a:r>
              <a:rPr lang="en-US" sz="2800" b="1" dirty="0" smtClean="0"/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smtClean="0"/>
              <a:t>Repeat Step 3 and Step 4 for N number of times.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b="1" dirty="0" smtClean="0"/>
              <a:t>Stop if you loop N times or if the values of Step 4 don’t change.</a:t>
            </a:r>
            <a:endParaRPr lang="en-US" sz="2800" b="1" u="sng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800" b="1" dirty="0" smtClean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15755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Introduction 
Different Systems
Conclusion</MediaServiceKeyPoint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3E9F5BB-97DB-4160-B47A-8FCEBC4F46E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moderne</Template>
  <TotalTime>0</TotalTime>
  <Words>467</Words>
  <Application>Microsoft Office PowerPoint</Application>
  <PresentationFormat>Grand écran</PresentationFormat>
  <Paragraphs>118</Paragraphs>
  <Slides>19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Cambria Math</vt:lpstr>
      <vt:lpstr>Trebuchet MS</vt:lpstr>
      <vt:lpstr>Tw Cen MT</vt:lpstr>
      <vt:lpstr>Circuit</vt:lpstr>
      <vt:lpstr>Clustering algorithms</vt:lpstr>
      <vt:lpstr>Clustering algorithms</vt:lpstr>
      <vt:lpstr>Definition</vt:lpstr>
      <vt:lpstr>Présentation PowerPoint</vt:lpstr>
      <vt:lpstr>Types of clustering algorithms</vt:lpstr>
      <vt:lpstr>Example of clustering algorithms</vt:lpstr>
      <vt:lpstr>K-MEANS </vt:lpstr>
      <vt:lpstr>if :  K=3</vt:lpstr>
      <vt:lpstr>K-MEANS - Steps </vt:lpstr>
      <vt:lpstr>Présentation PowerPoint</vt:lpstr>
      <vt:lpstr>Example</vt:lpstr>
      <vt:lpstr>calculate the distance   (Step 3)  d=√((x2 – x1)² + (y2 – y1)²)</vt:lpstr>
      <vt:lpstr>calculate the variance    (Step 4)  cr = (("∑" xi)/n  ,("∑" yi)/n)  n = number of point in the CL cluster  </vt:lpstr>
      <vt:lpstr>calculate the distance   (Step 3)  d=√((x2 – x1)² + (y2 – y1)²)</vt:lpstr>
      <vt:lpstr>calculate the variance    (Step 4)  cr = (("∑" xi)/n  ,("∑" yi)/n)  n = number of point in the CL cluster  </vt:lpstr>
      <vt:lpstr>WE repeat step 3 and 4.  stop condition : when the point CL1 and CL2 stop changing.</vt:lpstr>
      <vt:lpstr>Optimal Value of K (Elbow Method)</vt:lpstr>
      <vt:lpstr>The optimal K is 3</vt:lpstr>
      <vt:lpstr>  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Retrieval - Information Research Systems</dc:title>
  <dc:creator/>
  <cp:lastModifiedBy/>
  <cp:revision>1</cp:revision>
  <dcterms:created xsi:type="dcterms:W3CDTF">2023-12-02T18:28:20Z</dcterms:created>
  <dcterms:modified xsi:type="dcterms:W3CDTF">2024-01-15T13:03:44Z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